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1" r:id="rId2"/>
    <p:sldId id="278" r:id="rId3"/>
    <p:sldId id="277" r:id="rId4"/>
    <p:sldId id="260" r:id="rId5"/>
    <p:sldId id="261" r:id="rId6"/>
    <p:sldId id="262" r:id="rId7"/>
    <p:sldId id="263" r:id="rId8"/>
    <p:sldId id="264" r:id="rId9"/>
    <p:sldId id="265" r:id="rId10"/>
    <p:sldId id="266" r:id="rId11"/>
    <p:sldId id="267" r:id="rId12"/>
    <p:sldId id="268" r:id="rId13"/>
    <p:sldId id="282" r:id="rId14"/>
    <p:sldId id="280"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2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A02ACC86-FB41-4D1F-B2FA-8C45235B2712}" type="datetimeFigureOut">
              <a:rPr lang="en-AU" smtClean="0"/>
              <a:t>12/03/2021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D60ED94-D75E-486F-9EDE-6A817AD1556C}" type="slidenum">
              <a:rPr lang="en-AU" smtClean="0"/>
              <a:t>‹#›</a:t>
            </a:fld>
            <a:endParaRPr lang="en-AU"/>
          </a:p>
        </p:txBody>
      </p:sp>
    </p:spTree>
    <p:extLst>
      <p:ext uri="{BB962C8B-B14F-4D97-AF65-F5344CB8AC3E}">
        <p14:creationId xmlns:p14="http://schemas.microsoft.com/office/powerpoint/2010/main" val="3377974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A02ACC86-FB41-4D1F-B2FA-8C45235B2712}" type="datetimeFigureOut">
              <a:rPr lang="en-AU" smtClean="0"/>
              <a:t>12/03/2021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D60ED94-D75E-486F-9EDE-6A817AD1556C}" type="slidenum">
              <a:rPr lang="en-AU" smtClean="0"/>
              <a:t>‹#›</a:t>
            </a:fld>
            <a:endParaRPr lang="en-AU"/>
          </a:p>
        </p:txBody>
      </p:sp>
    </p:spTree>
    <p:extLst>
      <p:ext uri="{BB962C8B-B14F-4D97-AF65-F5344CB8AC3E}">
        <p14:creationId xmlns:p14="http://schemas.microsoft.com/office/powerpoint/2010/main" val="1788384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A02ACC86-FB41-4D1F-B2FA-8C45235B2712}" type="datetimeFigureOut">
              <a:rPr lang="en-AU" smtClean="0"/>
              <a:t>12/03/2021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D60ED94-D75E-486F-9EDE-6A817AD1556C}" type="slidenum">
              <a:rPr lang="en-AU" smtClean="0"/>
              <a:t>‹#›</a:t>
            </a:fld>
            <a:endParaRPr lang="en-AU"/>
          </a:p>
        </p:txBody>
      </p:sp>
    </p:spTree>
    <p:extLst>
      <p:ext uri="{BB962C8B-B14F-4D97-AF65-F5344CB8AC3E}">
        <p14:creationId xmlns:p14="http://schemas.microsoft.com/office/powerpoint/2010/main" val="1265319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A02ACC86-FB41-4D1F-B2FA-8C45235B2712}" type="datetimeFigureOut">
              <a:rPr lang="en-AU" smtClean="0"/>
              <a:t>12/03/2021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D60ED94-D75E-486F-9EDE-6A817AD1556C}" type="slidenum">
              <a:rPr lang="en-AU" smtClean="0"/>
              <a:t>‹#›</a:t>
            </a:fld>
            <a:endParaRPr lang="en-AU"/>
          </a:p>
        </p:txBody>
      </p:sp>
    </p:spTree>
    <p:extLst>
      <p:ext uri="{BB962C8B-B14F-4D97-AF65-F5344CB8AC3E}">
        <p14:creationId xmlns:p14="http://schemas.microsoft.com/office/powerpoint/2010/main" val="1465688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2ACC86-FB41-4D1F-B2FA-8C45235B2712}" type="datetimeFigureOut">
              <a:rPr lang="en-AU" smtClean="0"/>
              <a:t>12/03/2021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7D60ED94-D75E-486F-9EDE-6A817AD1556C}" type="slidenum">
              <a:rPr lang="en-AU" smtClean="0"/>
              <a:t>‹#›</a:t>
            </a:fld>
            <a:endParaRPr lang="en-AU"/>
          </a:p>
        </p:txBody>
      </p:sp>
    </p:spTree>
    <p:extLst>
      <p:ext uri="{BB962C8B-B14F-4D97-AF65-F5344CB8AC3E}">
        <p14:creationId xmlns:p14="http://schemas.microsoft.com/office/powerpoint/2010/main" val="1822543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A02ACC86-FB41-4D1F-B2FA-8C45235B2712}" type="datetimeFigureOut">
              <a:rPr lang="en-AU" smtClean="0"/>
              <a:t>12/03/2021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7D60ED94-D75E-486F-9EDE-6A817AD1556C}" type="slidenum">
              <a:rPr lang="en-AU" smtClean="0"/>
              <a:t>‹#›</a:t>
            </a:fld>
            <a:endParaRPr lang="en-AU"/>
          </a:p>
        </p:txBody>
      </p:sp>
    </p:spTree>
    <p:extLst>
      <p:ext uri="{BB962C8B-B14F-4D97-AF65-F5344CB8AC3E}">
        <p14:creationId xmlns:p14="http://schemas.microsoft.com/office/powerpoint/2010/main" val="3331183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A02ACC86-FB41-4D1F-B2FA-8C45235B2712}" type="datetimeFigureOut">
              <a:rPr lang="en-AU" smtClean="0"/>
              <a:t>12/03/2021</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7D60ED94-D75E-486F-9EDE-6A817AD1556C}" type="slidenum">
              <a:rPr lang="en-AU" smtClean="0"/>
              <a:t>‹#›</a:t>
            </a:fld>
            <a:endParaRPr lang="en-AU"/>
          </a:p>
        </p:txBody>
      </p:sp>
    </p:spTree>
    <p:extLst>
      <p:ext uri="{BB962C8B-B14F-4D97-AF65-F5344CB8AC3E}">
        <p14:creationId xmlns:p14="http://schemas.microsoft.com/office/powerpoint/2010/main" val="176605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A02ACC86-FB41-4D1F-B2FA-8C45235B2712}" type="datetimeFigureOut">
              <a:rPr lang="en-AU" smtClean="0"/>
              <a:t>12/03/2021</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7D60ED94-D75E-486F-9EDE-6A817AD1556C}" type="slidenum">
              <a:rPr lang="en-AU" smtClean="0"/>
              <a:t>‹#›</a:t>
            </a:fld>
            <a:endParaRPr lang="en-AU"/>
          </a:p>
        </p:txBody>
      </p:sp>
    </p:spTree>
    <p:extLst>
      <p:ext uri="{BB962C8B-B14F-4D97-AF65-F5344CB8AC3E}">
        <p14:creationId xmlns:p14="http://schemas.microsoft.com/office/powerpoint/2010/main" val="3929994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2ACC86-FB41-4D1F-B2FA-8C45235B2712}" type="datetimeFigureOut">
              <a:rPr lang="en-AU" smtClean="0"/>
              <a:t>12/03/2021</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7D60ED94-D75E-486F-9EDE-6A817AD1556C}" type="slidenum">
              <a:rPr lang="en-AU" smtClean="0"/>
              <a:t>‹#›</a:t>
            </a:fld>
            <a:endParaRPr lang="en-AU"/>
          </a:p>
        </p:txBody>
      </p:sp>
    </p:spTree>
    <p:extLst>
      <p:ext uri="{BB962C8B-B14F-4D97-AF65-F5344CB8AC3E}">
        <p14:creationId xmlns:p14="http://schemas.microsoft.com/office/powerpoint/2010/main" val="499814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2ACC86-FB41-4D1F-B2FA-8C45235B2712}" type="datetimeFigureOut">
              <a:rPr lang="en-AU" smtClean="0"/>
              <a:t>12/03/2021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7D60ED94-D75E-486F-9EDE-6A817AD1556C}" type="slidenum">
              <a:rPr lang="en-AU" smtClean="0"/>
              <a:t>‹#›</a:t>
            </a:fld>
            <a:endParaRPr lang="en-AU"/>
          </a:p>
        </p:txBody>
      </p:sp>
    </p:spTree>
    <p:extLst>
      <p:ext uri="{BB962C8B-B14F-4D97-AF65-F5344CB8AC3E}">
        <p14:creationId xmlns:p14="http://schemas.microsoft.com/office/powerpoint/2010/main" val="2363823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2ACC86-FB41-4D1F-B2FA-8C45235B2712}" type="datetimeFigureOut">
              <a:rPr lang="en-AU" smtClean="0"/>
              <a:t>12/03/2021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7D60ED94-D75E-486F-9EDE-6A817AD1556C}" type="slidenum">
              <a:rPr lang="en-AU" smtClean="0"/>
              <a:t>‹#›</a:t>
            </a:fld>
            <a:endParaRPr lang="en-AU"/>
          </a:p>
        </p:txBody>
      </p:sp>
    </p:spTree>
    <p:extLst>
      <p:ext uri="{BB962C8B-B14F-4D97-AF65-F5344CB8AC3E}">
        <p14:creationId xmlns:p14="http://schemas.microsoft.com/office/powerpoint/2010/main" val="2929777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2ACC86-FB41-4D1F-B2FA-8C45235B2712}" type="datetimeFigureOut">
              <a:rPr lang="en-AU" smtClean="0"/>
              <a:t>12/03/2021</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60ED94-D75E-486F-9EDE-6A817AD1556C}" type="slidenum">
              <a:rPr lang="en-AU" smtClean="0"/>
              <a:t>‹#›</a:t>
            </a:fld>
            <a:endParaRPr lang="en-AU"/>
          </a:p>
        </p:txBody>
      </p:sp>
    </p:spTree>
    <p:extLst>
      <p:ext uri="{BB962C8B-B14F-4D97-AF65-F5344CB8AC3E}">
        <p14:creationId xmlns:p14="http://schemas.microsoft.com/office/powerpoint/2010/main" val="20603393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tiff"/><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tiff"/><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xml"/><Relationship Id="rId5" Type="http://schemas.openxmlformats.org/officeDocument/2006/relationships/image" Target="../media/image27.png"/><Relationship Id="rId4" Type="http://schemas.microsoft.com/office/2007/relationships/hdphoto" Target="../media/hdphoto13.wdp"/></Relationships>
</file>

<file path=ppt/slides/_rels/slide1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15.wdp"/><Relationship Id="rId7" Type="http://schemas.openxmlformats.org/officeDocument/2006/relationships/image" Target="../media/image23.gif"/><Relationship Id="rId2" Type="http://schemas.openxmlformats.org/officeDocument/2006/relationships/image" Target="../media/image29.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30.tiff"/></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13.tiff"/><Relationship Id="rId5" Type="http://schemas.openxmlformats.org/officeDocument/2006/relationships/image" Target="../media/image4.tiff"/><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8.tiff"/><Relationship Id="rId7" Type="http://schemas.microsoft.com/office/2007/relationships/hdphoto" Target="../media/hdphoto4.wdp"/><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3.wdp"/><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2.png"/><Relationship Id="rId7" Type="http://schemas.openxmlformats.org/officeDocument/2006/relationships/image" Target="../media/image14.tiff"/><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3.tiff"/><Relationship Id="rId5" Type="http://schemas.openxmlformats.org/officeDocument/2006/relationships/image" Target="../media/image4.tiff"/><Relationship Id="rId10" Type="http://schemas.microsoft.com/office/2007/relationships/hdphoto" Target="../media/hdphoto4.wdp"/><Relationship Id="rId4" Type="http://schemas.microsoft.com/office/2007/relationships/hdphoto" Target="../media/hdphoto5.wdp"/><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 Id="rId4" Type="http://schemas.microsoft.com/office/2007/relationships/hdphoto" Target="../media/hdphoto7.wdp"/></Relationships>
</file>

<file path=ppt/slides/_rels/slide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Joseph Hung\Pictures\tai lieu tu Hp 07-10-17\Pictures\hinh cut\chua  john 1.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9960" y="2237763"/>
            <a:ext cx="4221162" cy="46202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https://lh6.googleusercontent.com/-zC2znQU_v4M/TXYwGWPCDCI/AAAAAAAAC9k/veUVF67DXRw/s1600/lenten-cross-purple_290x430.gif"/>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7536214" y="442451"/>
            <a:ext cx="1206322" cy="178868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09633" y="152400"/>
            <a:ext cx="7871642" cy="769441"/>
          </a:xfrm>
          <a:prstGeom prst="rect">
            <a:avLst/>
          </a:prstGeom>
        </p:spPr>
        <p:txBody>
          <a:bodyPr wrap="none">
            <a:spAutoFit/>
          </a:bodyPr>
          <a:lstStyle/>
          <a:p>
            <a:r>
              <a:rPr lang="en-AU" sz="4400" dirty="0">
                <a:solidFill>
                  <a:schemeClr val="bg1"/>
                </a:solidFill>
                <a:latin typeface="Tahoma" panose="020B0604030504040204" pitchFamily="34" charset="0"/>
                <a:ea typeface="Tahoma" panose="020B0604030504040204" pitchFamily="34" charset="0"/>
                <a:cs typeface="Tahoma" panose="020B0604030504040204" pitchFamily="34" charset="0"/>
              </a:rPr>
              <a:t>Fourth Sunday of Lent - Year B</a:t>
            </a:r>
            <a:endParaRPr lang="en-AU" sz="4400" dirty="0">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1447800" y="850359"/>
            <a:ext cx="5761576" cy="1446550"/>
          </a:xfrm>
          <a:prstGeom prst="rect">
            <a:avLst/>
          </a:prstGeom>
        </p:spPr>
        <p:txBody>
          <a:bodyPr wrap="square">
            <a:spAutoFit/>
          </a:bodyPr>
          <a:lstStyle/>
          <a:p>
            <a:pPr algn="ctr"/>
            <a:r>
              <a:rPr lang="vi-VN" sz="4400" b="1" dirty="0">
                <a:solidFill>
                  <a:srgbClr val="FFFF00"/>
                </a:solidFill>
                <a:latin typeface="+mj-lt"/>
              </a:rPr>
              <a:t>Chúa Nhật IV Mùa Chay Năm </a:t>
            </a:r>
            <a:r>
              <a:rPr lang="en-AU" sz="4400" b="1" dirty="0">
                <a:solidFill>
                  <a:srgbClr val="FFFF00"/>
                </a:solidFill>
                <a:latin typeface="Times New Roman" panose="02020603050405020304" pitchFamily="18" charset="0"/>
                <a:cs typeface="Times New Roman" panose="02020603050405020304" pitchFamily="18" charset="0"/>
              </a:rPr>
              <a:t>B</a:t>
            </a:r>
            <a:endParaRPr lang="en-AU" sz="4400" dirty="0">
              <a:solidFill>
                <a:srgbClr val="FFFF00"/>
              </a:solidFill>
              <a:latin typeface="Times New Roman" panose="02020603050405020304" pitchFamily="18" charset="0"/>
              <a:cs typeface="Times New Roman" panose="02020603050405020304" pitchFamily="18" charset="0"/>
            </a:endParaRPr>
          </a:p>
        </p:txBody>
      </p:sp>
      <p:pic>
        <p:nvPicPr>
          <p:cNvPr id="5" name="Picture 2" descr="C:\Users\Joseph Hung\Pictures\tai lieu tu Hp 07-10-17\Pictures\hinh cut\lent 3.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2531606"/>
            <a:ext cx="4060454" cy="432639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25767" y="6096000"/>
            <a:ext cx="2053767" cy="584775"/>
          </a:xfrm>
          <a:prstGeom prst="rect">
            <a:avLst/>
          </a:prstGeom>
        </p:spPr>
        <p:txBody>
          <a:bodyPr wrap="none">
            <a:spAutoFit/>
          </a:bodyPr>
          <a:lstStyle/>
          <a:p>
            <a:r>
              <a:rPr lang="en-AU" sz="3200" b="1" dirty="0">
                <a:solidFill>
                  <a:schemeClr val="bg1"/>
                </a:solidFill>
                <a:latin typeface="Times New Roman" panose="02020603050405020304" pitchFamily="18" charset="0"/>
                <a:cs typeface="Times New Roman" panose="02020603050405020304" pitchFamily="18" charset="0"/>
              </a:rPr>
              <a:t>14/03/2021</a:t>
            </a:r>
            <a:endParaRPr lang="en-AU" sz="3200" b="1" dirty="0">
              <a:latin typeface="Times New Roman" panose="02020603050405020304" pitchFamily="18" charset="0"/>
              <a:cs typeface="Times New Roman" panose="02020603050405020304" pitchFamily="18" charset="0"/>
            </a:endParaRPr>
          </a:p>
        </p:txBody>
      </p:sp>
      <p:pic>
        <p:nvPicPr>
          <p:cNvPr id="7" name="Picture 3" descr="C:\Users\Joseph Hung\Pictures\tai lieu tu Hp 07-10-17\Pictures\hinh cut\lent 1.tif"/>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312463" y="1802068"/>
            <a:ext cx="1818659" cy="72953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Image result for wood cross catholic with thorn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0027" y="3023881"/>
            <a:ext cx="20320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05134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10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wipe(down)">
                                      <p:cBhvr>
                                        <p:cTn id="10"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29000" y="3729445"/>
            <a:ext cx="5410200" cy="2554545"/>
          </a:xfrm>
          <a:prstGeom prst="rect">
            <a:avLst/>
          </a:prstGeom>
        </p:spPr>
        <p:txBody>
          <a:bodyPr wrap="square">
            <a:spAutoFit/>
          </a:bodyPr>
          <a:lstStyle/>
          <a:p>
            <a:pPr algn="ctr"/>
            <a:r>
              <a:rPr lang="vi-VN" sz="3200" dirty="0">
                <a:solidFill>
                  <a:prstClr val="white"/>
                </a:solidFill>
                <a:latin typeface="Tahoma" panose="020B0604030504040204" pitchFamily="34" charset="0"/>
                <a:ea typeface="Tahoma" panose="020B0604030504040204" pitchFamily="34" charset="0"/>
                <a:cs typeface="Tahoma" panose="020B0604030504040204" pitchFamily="34" charset="0"/>
              </a:rPr>
              <a:t>Và đây là bản án : ánh sáng đã đến thế gian, nhưng người ta đã chuộng bóng tối hơn ánh sáng, vì các việc họ làm đều xấu xa.</a:t>
            </a:r>
            <a:endParaRPr lang="en-AU" sz="3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39048" y="85853"/>
            <a:ext cx="3253680" cy="6494085"/>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On these grounds is sentence pronounced: that though the light has come into the world men have shown they prefer darkness to the light because their deeds were evil. </a:t>
            </a:r>
            <a:endParaRPr lang="en-AU" sz="2800"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pic>
        <p:nvPicPr>
          <p:cNvPr id="4098"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089412" y="9938"/>
            <a:ext cx="6054588" cy="3419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9484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123" y="5207400"/>
            <a:ext cx="8712968" cy="1569660"/>
          </a:xfrm>
          <a:prstGeom prst="rect">
            <a:avLst/>
          </a:prstGeom>
        </p:spPr>
        <p:txBody>
          <a:bodyPr wrap="square">
            <a:spAutoFit/>
          </a:bodyPr>
          <a:lstStyle/>
          <a:p>
            <a:pPr algn="ctr"/>
            <a:r>
              <a:rPr lang="vi-VN" sz="3200" dirty="0">
                <a:solidFill>
                  <a:prstClr val="white"/>
                </a:solidFill>
                <a:latin typeface="Tahoma" panose="020B0604030504040204" pitchFamily="34" charset="0"/>
                <a:ea typeface="Tahoma" panose="020B0604030504040204" pitchFamily="34" charset="0"/>
                <a:cs typeface="Tahoma" panose="020B0604030504040204" pitchFamily="34" charset="0"/>
              </a:rPr>
              <a:t>Quả thật, ai làm điều ác, thì ghét ánh sáng và không đến cùng ánh sáng, để các việc họ làm khỏi bị chê trách.</a:t>
            </a:r>
            <a:endParaRPr lang="en-AU" sz="3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217766" y="188640"/>
            <a:ext cx="8530698" cy="1569660"/>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And indeed, everybody who does wrong hates the light and avoids it, for fear his actions should be exposed; </a:t>
            </a:r>
          </a:p>
        </p:txBody>
      </p:sp>
      <p:pic>
        <p:nvPicPr>
          <p:cNvPr id="5124" name="Picture 4" descr="http://3.bp.blogspot.com/-ky-6NEemQXQ/TcCB0-qiZDI/AAAAAAAAAT4/7BlAK4BhJ60/s320/IMG_05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16832"/>
            <a:ext cx="4224466" cy="31683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553494" y="1939709"/>
            <a:ext cx="5570113" cy="314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descr="C:\Users\JOSEPH HUNG DOAN\Pictures\jesus\thap tu.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3294" y="1725030"/>
            <a:ext cx="3200400"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375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42913" y="4223537"/>
            <a:ext cx="6043922" cy="2554545"/>
          </a:xfrm>
          <a:prstGeom prst="rect">
            <a:avLst/>
          </a:prstGeom>
        </p:spPr>
        <p:txBody>
          <a:bodyPr wrap="square">
            <a:spAutoFit/>
          </a:bodyPr>
          <a:lstStyle/>
          <a:p>
            <a:pPr algn="ctr"/>
            <a:r>
              <a:rPr lang="vi-VN" sz="3200" dirty="0">
                <a:solidFill>
                  <a:prstClr val="white"/>
                </a:solidFill>
                <a:latin typeface="Tahoma" panose="020B0604030504040204" pitchFamily="34" charset="0"/>
                <a:ea typeface="Tahoma" panose="020B0604030504040204" pitchFamily="34" charset="0"/>
                <a:cs typeface="Tahoma" panose="020B0604030504040204" pitchFamily="34" charset="0"/>
              </a:rPr>
              <a:t>Nhưng kẻ sống theo sự thật, thì đến cùng ánh sáng, để thiên hạ thấy rõ : các việc của người ấy đã được thực hiện trong Thiên Chúa.“</a:t>
            </a:r>
            <a:r>
              <a:rPr lang="en-AU" sz="3200" dirty="0">
                <a:solidFill>
                  <a:prstClr val="white"/>
                </a:solidFill>
                <a:latin typeface="Tahoma" panose="020B0604030504040204" pitchFamily="34" charset="0"/>
                <a:ea typeface="Tahoma" panose="020B0604030504040204" pitchFamily="34" charset="0"/>
                <a:cs typeface="Tahoma" panose="020B0604030504040204" pitchFamily="34" charset="0"/>
              </a:rPr>
              <a:t>…</a:t>
            </a:r>
          </a:p>
        </p:txBody>
      </p:sp>
      <p:sp>
        <p:nvSpPr>
          <p:cNvPr id="3" name="Rectangle 2"/>
          <p:cNvSpPr/>
          <p:nvPr/>
        </p:nvSpPr>
        <p:spPr>
          <a:xfrm>
            <a:off x="118239" y="1103243"/>
            <a:ext cx="2738931" cy="5509200"/>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but the man who lives by the truth comes out into the light, so that it may be plainly seen that what he does is done in God.’ </a:t>
            </a:r>
          </a:p>
        </p:txBody>
      </p:sp>
      <p:pic>
        <p:nvPicPr>
          <p:cNvPr id="3075"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866446" y="19878"/>
            <a:ext cx="6277554" cy="3541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09302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2994" y="-4251"/>
            <a:ext cx="920517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13" descr="C:\Users\Joseph Hung\Pictures\tai lieu tu Hp 07-10-17\Pictures\hinh cut\chua john 7.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946" y="1981380"/>
            <a:ext cx="7664048" cy="48819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https://lh6.googleusercontent.com/-zC2znQU_v4M/TXYwGWPCDCI/AAAAAAAAC9k/veUVF67DXRw/s1600/lenten-cross-purple_290x430.gif"/>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8" y="888707"/>
            <a:ext cx="1232355" cy="182728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91957" y="80918"/>
            <a:ext cx="7871642" cy="769441"/>
          </a:xfrm>
          <a:prstGeom prst="rect">
            <a:avLst/>
          </a:prstGeom>
        </p:spPr>
        <p:txBody>
          <a:bodyPr wrap="none">
            <a:spAutoFit/>
          </a:bodyPr>
          <a:lstStyle/>
          <a:p>
            <a:r>
              <a:rPr lang="en-AU" sz="4400" dirty="0">
                <a:solidFill>
                  <a:prstClr val="white"/>
                </a:solidFill>
                <a:latin typeface="Tahoma" panose="020B0604030504040204" pitchFamily="34" charset="0"/>
                <a:ea typeface="Tahoma" panose="020B0604030504040204" pitchFamily="34" charset="0"/>
                <a:cs typeface="Tahoma" panose="020B0604030504040204" pitchFamily="34" charset="0"/>
              </a:rPr>
              <a:t>Fourth Sunday of Lent - Year B</a:t>
            </a:r>
            <a:endParaRPr lang="en-AU" sz="4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914400" y="685800"/>
            <a:ext cx="5562600" cy="1446550"/>
          </a:xfrm>
          <a:prstGeom prst="rect">
            <a:avLst/>
          </a:prstGeom>
        </p:spPr>
        <p:txBody>
          <a:bodyPr wrap="square">
            <a:spAutoFit/>
          </a:bodyPr>
          <a:lstStyle/>
          <a:p>
            <a:pPr algn="ctr"/>
            <a:r>
              <a:rPr lang="vi-VN" sz="4400" b="1" dirty="0">
                <a:solidFill>
                  <a:srgbClr val="FFFF00"/>
                </a:solidFill>
                <a:latin typeface="Times New Roman"/>
              </a:rPr>
              <a:t>Chúa Nhật IV Mùa Chay Năm </a:t>
            </a:r>
            <a:r>
              <a:rPr lang="en-AU" sz="4400" b="1" dirty="0">
                <a:solidFill>
                  <a:srgbClr val="FFFF00"/>
                </a:solidFill>
                <a:latin typeface="Times New Roman" panose="02020603050405020304" pitchFamily="18" charset="0"/>
                <a:cs typeface="Times New Roman" panose="02020603050405020304" pitchFamily="18" charset="0"/>
              </a:rPr>
              <a:t>B</a:t>
            </a:r>
            <a:endParaRPr lang="en-AU" sz="4400" dirty="0">
              <a:solidFill>
                <a:srgbClr val="FFFF00"/>
              </a:solidFill>
              <a:latin typeface="Times New Roman" panose="02020603050405020304" pitchFamily="18" charset="0"/>
              <a:cs typeface="Times New Roman" panose="02020603050405020304" pitchFamily="18" charset="0"/>
            </a:endParaRPr>
          </a:p>
        </p:txBody>
      </p:sp>
      <p:pic>
        <p:nvPicPr>
          <p:cNvPr id="7" name="Picture 6" descr="http://www.jerusalemviacrucis.org/images/Cross%20with%20thorns2.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61101" y="1066800"/>
            <a:ext cx="2441582" cy="387839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010400" y="6165153"/>
            <a:ext cx="2038507" cy="584775"/>
          </a:xfrm>
          <a:prstGeom prst="rect">
            <a:avLst/>
          </a:prstGeom>
        </p:spPr>
        <p:txBody>
          <a:bodyPr wrap="none">
            <a:spAutoFit/>
          </a:bodyPr>
          <a:lstStyle/>
          <a:p>
            <a:r>
              <a:rPr lang="en-AU" sz="3200" b="1" dirty="0">
                <a:solidFill>
                  <a:schemeClr val="bg1"/>
                </a:solidFill>
                <a:latin typeface="Times New Roman" panose="02020603050405020304" pitchFamily="18" charset="0"/>
                <a:cs typeface="Times New Roman" panose="02020603050405020304" pitchFamily="18" charset="0"/>
              </a:rPr>
              <a:t>14/03/2021</a:t>
            </a:r>
            <a:endParaRPr lang="en-AU"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9095330"/>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3" name="AutoShape 4" descr="Related imag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4" name="AutoShape 6" descr="Image resul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5" name="AutoShape 8" descr="Image result"/>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pic>
        <p:nvPicPr>
          <p:cNvPr id="2058"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66"/>
            <a:ext cx="9136487" cy="6863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descr="https://lh6.googleusercontent.com/-zC2znQU_v4M/TXYwGWPCDCI/AAAAAAAAC9k/veUVF67DXRw/s1600/lenten-cross-purple_290x430.gif"/>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567442" y="1752600"/>
            <a:ext cx="1571847" cy="233067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489352" y="163982"/>
            <a:ext cx="7871642" cy="769441"/>
          </a:xfrm>
          <a:prstGeom prst="rect">
            <a:avLst/>
          </a:prstGeom>
        </p:spPr>
        <p:txBody>
          <a:bodyPr wrap="none">
            <a:spAutoFit/>
          </a:bodyPr>
          <a:lstStyle/>
          <a:p>
            <a:r>
              <a:rPr lang="en-AU" sz="4400" dirty="0">
                <a:solidFill>
                  <a:prstClr val="white"/>
                </a:solidFill>
                <a:latin typeface="Tahoma" panose="020B0604030504040204" pitchFamily="34" charset="0"/>
                <a:ea typeface="Tahoma" panose="020B0604030504040204" pitchFamily="34" charset="0"/>
                <a:cs typeface="Tahoma" panose="020B0604030504040204" pitchFamily="34" charset="0"/>
              </a:rPr>
              <a:t>Fourth Sunday of Lent - Year B</a:t>
            </a:r>
            <a:endParaRPr lang="en-AU" sz="4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3" name="Rectangle 12"/>
          <p:cNvSpPr/>
          <p:nvPr/>
        </p:nvSpPr>
        <p:spPr>
          <a:xfrm>
            <a:off x="307975" y="850359"/>
            <a:ext cx="8607425" cy="769441"/>
          </a:xfrm>
          <a:prstGeom prst="rect">
            <a:avLst/>
          </a:prstGeom>
        </p:spPr>
        <p:txBody>
          <a:bodyPr wrap="square">
            <a:spAutoFit/>
          </a:bodyPr>
          <a:lstStyle/>
          <a:p>
            <a:pPr algn="ctr"/>
            <a:r>
              <a:rPr lang="vi-VN" sz="4400" b="1" dirty="0">
                <a:solidFill>
                  <a:srgbClr val="FFFF00"/>
                </a:solidFill>
                <a:latin typeface="Times New Roman"/>
              </a:rPr>
              <a:t>Chúa Nhật IV Mùa Chay Năm </a:t>
            </a:r>
            <a:r>
              <a:rPr lang="en-AU" sz="4400" b="1" dirty="0">
                <a:solidFill>
                  <a:srgbClr val="FFFF00"/>
                </a:solidFill>
                <a:latin typeface="Times New Roman" panose="02020603050405020304" pitchFamily="18" charset="0"/>
                <a:cs typeface="Times New Roman" panose="02020603050405020304" pitchFamily="18" charset="0"/>
              </a:rPr>
              <a:t>B</a:t>
            </a:r>
            <a:endParaRPr lang="en-AU" sz="4400" dirty="0">
              <a:solidFill>
                <a:srgbClr val="FFFF0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90810" y="5867400"/>
            <a:ext cx="2038507" cy="584775"/>
          </a:xfrm>
          <a:prstGeom prst="rect">
            <a:avLst/>
          </a:prstGeom>
        </p:spPr>
        <p:txBody>
          <a:bodyPr wrap="none">
            <a:spAutoFit/>
          </a:bodyPr>
          <a:lstStyle/>
          <a:p>
            <a:r>
              <a:rPr lang="en-AU" sz="3200" b="1" dirty="0">
                <a:solidFill>
                  <a:srgbClr val="FF0000"/>
                </a:solidFill>
                <a:latin typeface="Times New Roman" panose="02020603050405020304" pitchFamily="18" charset="0"/>
                <a:cs typeface="Times New Roman" panose="02020603050405020304" pitchFamily="18" charset="0"/>
              </a:rPr>
              <a:t>14/03/2021</a:t>
            </a:r>
          </a:p>
        </p:txBody>
      </p:sp>
      <p:pic>
        <p:nvPicPr>
          <p:cNvPr id="15" name="Picture 2" descr="C:\Users\Joseph Hung\Pictures\tai lieu tu Hp 07-10-17\Pictures\hinh cut\lent 3.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3833" y="2129572"/>
            <a:ext cx="4437775" cy="472842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C:\Users\Joseph Hung\Pictures\tai lieu tu Hp 07-10-17\Pictures\hinh cut\chua john 6.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3144" y="2684006"/>
            <a:ext cx="5304057" cy="418831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Users\Joseph Hung\Pictures\tai lieu tu Hp 07-10-17\Pictures\hinh cut\lent 2.t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39561" y="6126308"/>
            <a:ext cx="1438275" cy="544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976804"/>
      </p:ext>
    </p:extLst>
  </p:cSld>
  <p:clrMapOvr>
    <a:masterClrMapping/>
  </p:clrMapOvr>
  <p:transition spd="slow">
    <p:randomBa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ge result for purple sk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3079" name="Picture 7" descr="Image resu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937"/>
            <a:ext cx="9144000" cy="6850063"/>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Joseph Hung\Pictures\tai lieu tu Hp 07-10-17\Pictures\hinh cut\phuc am\thanh gia.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7187" y="1073777"/>
            <a:ext cx="3332683" cy="5867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C:\Users\Joseph Hung\Pictures\tai lieu tu Hp 07-10-17\Pictures\hinh cut\phuc am\cuoc doi thoai.tif"/>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295399" y="3133074"/>
            <a:ext cx="6983155" cy="377764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 y="80918"/>
            <a:ext cx="5299243" cy="1446550"/>
          </a:xfrm>
          <a:prstGeom prst="rect">
            <a:avLst/>
          </a:prstGeom>
        </p:spPr>
        <p:txBody>
          <a:bodyPr wrap="square">
            <a:spAutoFit/>
          </a:bodyPr>
          <a:lstStyle/>
          <a:p>
            <a:pPr algn="ctr"/>
            <a:r>
              <a:rPr lang="en-AU" sz="4400" dirty="0">
                <a:solidFill>
                  <a:schemeClr val="bg1"/>
                </a:solidFill>
                <a:latin typeface="Tahoma" panose="020B0604030504040204" pitchFamily="34" charset="0"/>
                <a:ea typeface="Tahoma" panose="020B0604030504040204" pitchFamily="34" charset="0"/>
                <a:cs typeface="Tahoma" panose="020B0604030504040204" pitchFamily="34" charset="0"/>
              </a:rPr>
              <a:t>Fourth Sunday of Lent Year B</a:t>
            </a:r>
            <a:endParaRPr lang="en-AU" sz="4400" dirty="0">
              <a:latin typeface="Tahoma" panose="020B0604030504040204" pitchFamily="34" charset="0"/>
              <a:ea typeface="Tahoma" panose="020B0604030504040204" pitchFamily="34" charset="0"/>
              <a:cs typeface="Tahoma" panose="020B0604030504040204" pitchFamily="34" charset="0"/>
            </a:endParaRPr>
          </a:p>
        </p:txBody>
      </p:sp>
      <p:sp>
        <p:nvSpPr>
          <p:cNvPr id="12" name="Rectangle 11"/>
          <p:cNvSpPr/>
          <p:nvPr/>
        </p:nvSpPr>
        <p:spPr>
          <a:xfrm>
            <a:off x="590898" y="1507502"/>
            <a:ext cx="4721225" cy="1446550"/>
          </a:xfrm>
          <a:prstGeom prst="rect">
            <a:avLst/>
          </a:prstGeom>
        </p:spPr>
        <p:txBody>
          <a:bodyPr wrap="square">
            <a:spAutoFit/>
          </a:bodyPr>
          <a:lstStyle/>
          <a:p>
            <a:pPr algn="ctr"/>
            <a:r>
              <a:rPr lang="vi-VN" sz="4400" b="1" dirty="0">
                <a:solidFill>
                  <a:srgbClr val="FFFF00"/>
                </a:solidFill>
                <a:latin typeface="+mj-lt"/>
              </a:rPr>
              <a:t>Chúa Nhật IV Mùa Chay Năm </a:t>
            </a:r>
            <a:r>
              <a:rPr lang="en-AU" sz="4400" b="1" dirty="0">
                <a:solidFill>
                  <a:srgbClr val="FFFF00"/>
                </a:solidFill>
                <a:latin typeface="Times New Roman" panose="02020603050405020304" pitchFamily="18" charset="0"/>
                <a:cs typeface="Times New Roman" panose="02020603050405020304" pitchFamily="18" charset="0"/>
              </a:rPr>
              <a:t>B</a:t>
            </a:r>
            <a:endParaRPr lang="en-AU" sz="4400" dirty="0">
              <a:solidFill>
                <a:srgbClr val="FFFF00"/>
              </a:solidFill>
              <a:latin typeface="Times New Roman" panose="02020603050405020304" pitchFamily="18" charset="0"/>
              <a:cs typeface="Times New Roman" panose="02020603050405020304" pitchFamily="18" charset="0"/>
            </a:endParaRPr>
          </a:p>
        </p:txBody>
      </p:sp>
      <p:pic>
        <p:nvPicPr>
          <p:cNvPr id="9" name="Picture 5" descr="C:\Users\Joseph Hung\Pictures\tai lieu tu Hp 07-10-17\Pictures\hinh cut\lent 2.tif"/>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242361" y="1527468"/>
            <a:ext cx="1438275" cy="54413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90810" y="5867400"/>
            <a:ext cx="2038507" cy="584775"/>
          </a:xfrm>
          <a:prstGeom prst="rect">
            <a:avLst/>
          </a:prstGeom>
        </p:spPr>
        <p:txBody>
          <a:bodyPr wrap="none">
            <a:spAutoFit/>
          </a:bodyPr>
          <a:lstStyle/>
          <a:p>
            <a:r>
              <a:rPr lang="en-AU" sz="3200" b="1" dirty="0">
                <a:solidFill>
                  <a:schemeClr val="bg1"/>
                </a:solidFill>
                <a:latin typeface="Times New Roman" panose="02020603050405020304" pitchFamily="18" charset="0"/>
                <a:cs typeface="Times New Roman" panose="02020603050405020304" pitchFamily="18" charset="0"/>
              </a:rPr>
              <a:t>14/03/2021</a:t>
            </a:r>
            <a:endParaRPr lang="en-AU"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77688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Joseph Hung\Pictures\tai lieu tu Hp 07-10-17\Pictures\hinh cut\phuc am\nimode.tif"/>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8665" y="3833242"/>
            <a:ext cx="2764606" cy="30440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Joseph Hung\Pictures\tai lieu tu Hp 07-10-17\Pictures\hinh cut\lent 3.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1906" y="533400"/>
            <a:ext cx="3917422" cy="41739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Joseph Hung\Pictures\tai lieu tu Hp 07-10-17\Pictures\hinh cut\chua john 6.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1197" y="3146713"/>
            <a:ext cx="4724401" cy="373059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Joseph Hung\Pictures\tai lieu tu Hp 07-10-17\Pictures\hinh cut\bible john.t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8200" y="122531"/>
            <a:ext cx="2645145" cy="181788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a:spLocks noChangeArrowheads="1"/>
          </p:cNvSpPr>
          <p:nvPr/>
        </p:nvSpPr>
        <p:spPr bwMode="auto">
          <a:xfrm>
            <a:off x="-108788" y="47591"/>
            <a:ext cx="4530694"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AU" sz="4000" b="1" dirty="0">
                <a:solidFill>
                  <a:srgbClr val="FFFF00"/>
                </a:solidFill>
                <a:latin typeface="Times New Roman" panose="02020603050405020304" pitchFamily="18" charset="0"/>
                <a:cs typeface="Times New Roman" panose="02020603050405020304" pitchFamily="18" charset="0"/>
              </a:rPr>
              <a:t>Gospel</a:t>
            </a:r>
          </a:p>
          <a:p>
            <a:pPr algn="ctr"/>
            <a:r>
              <a:rPr lang="en-AU" sz="4000" b="1" dirty="0">
                <a:solidFill>
                  <a:srgbClr val="FFFF00"/>
                </a:solidFill>
                <a:latin typeface="Times New Roman" panose="02020603050405020304" pitchFamily="18" charset="0"/>
                <a:cs typeface="Times New Roman" panose="02020603050405020304" pitchFamily="18" charset="0"/>
              </a:rPr>
              <a:t>John </a:t>
            </a:r>
          </a:p>
          <a:p>
            <a:pPr algn="ctr"/>
            <a:r>
              <a:rPr lang="en-AU" sz="4000" b="1" dirty="0">
                <a:solidFill>
                  <a:srgbClr val="FFFF00"/>
                </a:solidFill>
                <a:latin typeface="Times New Roman" panose="02020603050405020304" pitchFamily="18" charset="0"/>
                <a:cs typeface="Times New Roman" panose="02020603050405020304" pitchFamily="18" charset="0"/>
              </a:rPr>
              <a:t>3:14-21</a:t>
            </a:r>
          </a:p>
          <a:p>
            <a:pPr algn="ctr"/>
            <a:r>
              <a:rPr lang="en-AU" sz="4000" b="1" dirty="0" err="1">
                <a:solidFill>
                  <a:prstClr val="white"/>
                </a:solidFill>
                <a:latin typeface="Times New Roman" panose="02020603050405020304" pitchFamily="18" charset="0"/>
                <a:cs typeface="Times New Roman" panose="02020603050405020304" pitchFamily="18" charset="0"/>
              </a:rPr>
              <a:t>Phúc</a:t>
            </a:r>
            <a:r>
              <a:rPr lang="en-AU" sz="4000" b="1" dirty="0">
                <a:solidFill>
                  <a:prstClr val="white"/>
                </a:solidFill>
                <a:latin typeface="Times New Roman" panose="02020603050405020304" pitchFamily="18" charset="0"/>
                <a:cs typeface="Times New Roman" panose="02020603050405020304" pitchFamily="18" charset="0"/>
              </a:rPr>
              <a:t> </a:t>
            </a:r>
            <a:r>
              <a:rPr lang="en-AU" sz="4000" b="1" dirty="0" err="1">
                <a:solidFill>
                  <a:prstClr val="white"/>
                </a:solidFill>
                <a:latin typeface="Times New Roman" panose="02020603050405020304" pitchFamily="18" charset="0"/>
                <a:cs typeface="Times New Roman" panose="02020603050405020304" pitchFamily="18" charset="0"/>
              </a:rPr>
              <a:t>Âm</a:t>
            </a:r>
            <a:r>
              <a:rPr lang="en-AU" sz="4000" b="1" dirty="0">
                <a:solidFill>
                  <a:prstClr val="white"/>
                </a:solidFill>
                <a:latin typeface="Times New Roman" panose="02020603050405020304" pitchFamily="18" charset="0"/>
                <a:cs typeface="Times New Roman" panose="02020603050405020304" pitchFamily="18" charset="0"/>
              </a:rPr>
              <a:t> </a:t>
            </a:r>
            <a:r>
              <a:rPr lang="en-AU" sz="4000" b="1" dirty="0" err="1">
                <a:solidFill>
                  <a:prstClr val="white"/>
                </a:solidFill>
                <a:latin typeface="Times New Roman" panose="02020603050405020304" pitchFamily="18" charset="0"/>
                <a:cs typeface="Times New Roman" panose="02020603050405020304" pitchFamily="18" charset="0"/>
              </a:rPr>
              <a:t>theo</a:t>
            </a:r>
            <a:r>
              <a:rPr lang="en-AU" sz="4000" b="1" dirty="0">
                <a:solidFill>
                  <a:prstClr val="white"/>
                </a:solidFill>
                <a:latin typeface="Times New Roman" panose="02020603050405020304" pitchFamily="18" charset="0"/>
                <a:cs typeface="Times New Roman" panose="02020603050405020304" pitchFamily="18" charset="0"/>
              </a:rPr>
              <a:t> </a:t>
            </a:r>
          </a:p>
          <a:p>
            <a:pPr algn="ctr"/>
            <a:r>
              <a:rPr lang="en-AU" sz="4000" b="1" dirty="0" err="1">
                <a:solidFill>
                  <a:prstClr val="white"/>
                </a:solidFill>
                <a:latin typeface="Times New Roman" panose="02020603050405020304" pitchFamily="18" charset="0"/>
                <a:cs typeface="Times New Roman" panose="02020603050405020304" pitchFamily="18" charset="0"/>
              </a:rPr>
              <a:t>Thánh</a:t>
            </a:r>
            <a:r>
              <a:rPr lang="en-AU" sz="4000" b="1" dirty="0">
                <a:solidFill>
                  <a:prstClr val="white"/>
                </a:solidFill>
                <a:latin typeface="Times New Roman" panose="02020603050405020304" pitchFamily="18" charset="0"/>
                <a:cs typeface="Times New Roman" panose="02020603050405020304" pitchFamily="18" charset="0"/>
              </a:rPr>
              <a:t> </a:t>
            </a:r>
            <a:r>
              <a:rPr lang="en-AU" sz="4000" b="1" dirty="0" err="1">
                <a:solidFill>
                  <a:prstClr val="white"/>
                </a:solidFill>
                <a:latin typeface="Times New Roman" panose="02020603050405020304" pitchFamily="18" charset="0"/>
                <a:cs typeface="Times New Roman" panose="02020603050405020304" pitchFamily="18" charset="0"/>
              </a:rPr>
              <a:t>Gioan</a:t>
            </a:r>
            <a:endParaRPr lang="en-AU" sz="4000" b="1" dirty="0">
              <a:solidFill>
                <a:prstClr val="white"/>
              </a:solidFill>
              <a:latin typeface="Times New Roman" panose="02020603050405020304" pitchFamily="18" charset="0"/>
              <a:cs typeface="Times New Roman" panose="02020603050405020304" pitchFamily="18" charset="0"/>
            </a:endParaRPr>
          </a:p>
          <a:p>
            <a:pPr algn="ctr"/>
            <a:r>
              <a:rPr lang="en-AU" sz="4000" b="1" dirty="0">
                <a:solidFill>
                  <a:prstClr val="white"/>
                </a:solidFill>
                <a:latin typeface="Times New Roman" panose="02020603050405020304" pitchFamily="18" charset="0"/>
                <a:cs typeface="Times New Roman" panose="02020603050405020304" pitchFamily="18" charset="0"/>
              </a:rPr>
              <a:t>3:14-21</a:t>
            </a:r>
          </a:p>
        </p:txBody>
      </p:sp>
      <p:pic>
        <p:nvPicPr>
          <p:cNvPr id="11" name="Picture 5" descr="Image result for wood cross catholic with thorn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28001" y="122531"/>
            <a:ext cx="1673031" cy="1254773"/>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Joseph Hung\Pictures\tai lieu tu Hp 07-10-17\Pictures\hinh cut\lent 2.tif"/>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702768" y="330469"/>
            <a:ext cx="1438275" cy="544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2142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6021288"/>
            <a:ext cx="8784976" cy="584775"/>
          </a:xfrm>
          <a:prstGeom prst="rect">
            <a:avLst/>
          </a:prstGeom>
        </p:spPr>
        <p:txBody>
          <a:bodyPr wrap="square">
            <a:spAutoFit/>
          </a:bodyPr>
          <a:lstStyle/>
          <a:p>
            <a:pPr algn="ctr"/>
            <a:r>
              <a:rPr lang="en-AU" sz="3200" dirty="0" err="1">
                <a:solidFill>
                  <a:prstClr val="white"/>
                </a:solidFill>
                <a:latin typeface="Tahoma" panose="020B0604030504040204" pitchFamily="34" charset="0"/>
                <a:ea typeface="Tahoma" panose="020B0604030504040204" pitchFamily="34" charset="0"/>
                <a:cs typeface="Tahoma" panose="020B0604030504040204" pitchFamily="34" charset="0"/>
              </a:rPr>
              <a:t>Khi</a:t>
            </a:r>
            <a:r>
              <a:rPr lang="en-AU" sz="3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prstClr val="white"/>
                </a:solidFill>
                <a:latin typeface="Tahoma" panose="020B0604030504040204" pitchFamily="34" charset="0"/>
                <a:ea typeface="Tahoma" panose="020B0604030504040204" pitchFamily="34" charset="0"/>
                <a:cs typeface="Tahoma" panose="020B0604030504040204" pitchFamily="34" charset="0"/>
              </a:rPr>
              <a:t>ấy</a:t>
            </a:r>
            <a:r>
              <a:rPr lang="en-AU" sz="3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prstClr val="white"/>
                </a:solidFill>
                <a:latin typeface="Tahoma" panose="020B0604030504040204" pitchFamily="34" charset="0"/>
                <a:ea typeface="Tahoma" panose="020B0604030504040204" pitchFamily="34" charset="0"/>
                <a:cs typeface="Tahoma" panose="020B0604030504040204" pitchFamily="34" charset="0"/>
              </a:rPr>
              <a:t>Đức</a:t>
            </a:r>
            <a:r>
              <a:rPr lang="en-AU" sz="3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prstClr val="white"/>
                </a:solidFill>
                <a:latin typeface="Tahoma" panose="020B0604030504040204" pitchFamily="34" charset="0"/>
                <a:ea typeface="Tahoma" panose="020B0604030504040204" pitchFamily="34" charset="0"/>
                <a:cs typeface="Tahoma" panose="020B0604030504040204" pitchFamily="34" charset="0"/>
              </a:rPr>
              <a:t>Giêsu</a:t>
            </a:r>
            <a:r>
              <a:rPr lang="en-AU" sz="3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prstClr val="white"/>
                </a:solidFill>
                <a:latin typeface="Tahoma" panose="020B0604030504040204" pitchFamily="34" charset="0"/>
                <a:ea typeface="Tahoma" panose="020B0604030504040204" pitchFamily="34" charset="0"/>
                <a:cs typeface="Tahoma" panose="020B0604030504040204" pitchFamily="34" charset="0"/>
              </a:rPr>
              <a:t>nói</a:t>
            </a:r>
            <a:r>
              <a:rPr lang="en-AU" sz="3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prstClr val="white"/>
                </a:solidFill>
                <a:latin typeface="Tahoma" panose="020B0604030504040204" pitchFamily="34" charset="0"/>
                <a:ea typeface="Tahoma" panose="020B0604030504040204" pitchFamily="34" charset="0"/>
                <a:cs typeface="Tahoma" panose="020B0604030504040204" pitchFamily="34" charset="0"/>
              </a:rPr>
              <a:t>với</a:t>
            </a:r>
            <a:r>
              <a:rPr lang="en-AU" sz="3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prstClr val="white"/>
                </a:solidFill>
                <a:latin typeface="Tahoma" panose="020B0604030504040204" pitchFamily="34" charset="0"/>
                <a:ea typeface="Tahoma" panose="020B0604030504040204" pitchFamily="34" charset="0"/>
                <a:cs typeface="Tahoma" panose="020B0604030504040204" pitchFamily="34" charset="0"/>
              </a:rPr>
              <a:t>ông</a:t>
            </a:r>
            <a:r>
              <a:rPr lang="en-AU" sz="3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prstClr val="white"/>
                </a:solidFill>
                <a:latin typeface="Tahoma" panose="020B0604030504040204" pitchFamily="34" charset="0"/>
                <a:ea typeface="Tahoma" panose="020B0604030504040204" pitchFamily="34" charset="0"/>
                <a:cs typeface="Tahoma" panose="020B0604030504040204" pitchFamily="34" charset="0"/>
              </a:rPr>
              <a:t>Nicô</a:t>
            </a:r>
            <a:r>
              <a:rPr lang="vi-VN" sz="3200" dirty="0">
                <a:solidFill>
                  <a:prstClr val="white"/>
                </a:solidFill>
                <a:latin typeface="Tahoma" panose="020B0604030504040204" pitchFamily="34" charset="0"/>
                <a:ea typeface="Tahoma" panose="020B0604030504040204" pitchFamily="34" charset="0"/>
                <a:cs typeface="Tahoma" panose="020B0604030504040204" pitchFamily="34" charset="0"/>
              </a:rPr>
              <a:t>đê</a:t>
            </a:r>
            <a:r>
              <a:rPr lang="en-AU" sz="3200" dirty="0" err="1">
                <a:solidFill>
                  <a:prstClr val="white"/>
                </a:solidFill>
                <a:latin typeface="Tahoma" panose="020B0604030504040204" pitchFamily="34" charset="0"/>
                <a:ea typeface="Tahoma" panose="020B0604030504040204" pitchFamily="34" charset="0"/>
                <a:cs typeface="Tahoma" panose="020B0604030504040204" pitchFamily="34" charset="0"/>
              </a:rPr>
              <a:t>mô</a:t>
            </a:r>
            <a:r>
              <a:rPr lang="en-AU" sz="320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AU" sz="3200" dirty="0" err="1">
                <a:solidFill>
                  <a:prstClr val="white"/>
                </a:solidFill>
                <a:latin typeface="Tahoma" panose="020B0604030504040204" pitchFamily="34" charset="0"/>
                <a:ea typeface="Tahoma" panose="020B0604030504040204" pitchFamily="34" charset="0"/>
                <a:cs typeface="Tahoma" panose="020B0604030504040204" pitchFamily="34" charset="0"/>
              </a:rPr>
              <a:t>rằng</a:t>
            </a:r>
            <a:r>
              <a:rPr lang="en-AU" sz="3200" dirty="0">
                <a:solidFill>
                  <a:prstClr val="white"/>
                </a:solidFill>
                <a:latin typeface="Tahoma" panose="020B0604030504040204" pitchFamily="34" charset="0"/>
                <a:ea typeface="Tahoma" panose="020B0604030504040204" pitchFamily="34" charset="0"/>
                <a:cs typeface="Tahoma" panose="020B0604030504040204" pitchFamily="34" charset="0"/>
              </a:rPr>
              <a:t> :</a:t>
            </a:r>
          </a:p>
        </p:txBody>
      </p:sp>
      <p:sp>
        <p:nvSpPr>
          <p:cNvPr id="3" name="Rectangle 2"/>
          <p:cNvSpPr/>
          <p:nvPr/>
        </p:nvSpPr>
        <p:spPr>
          <a:xfrm>
            <a:off x="2357804" y="188639"/>
            <a:ext cx="4887877" cy="584775"/>
          </a:xfrm>
          <a:prstGeom prst="rect">
            <a:avLst/>
          </a:prstGeom>
        </p:spPr>
        <p:txBody>
          <a:bodyPr wrap="none">
            <a:spAutoFit/>
          </a:bodyPr>
          <a:lstStyle/>
          <a:p>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Jesus said to Nicodemus: </a:t>
            </a:r>
          </a:p>
        </p:txBody>
      </p:sp>
      <p:pic>
        <p:nvPicPr>
          <p:cNvPr id="1027"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77688" y="910446"/>
            <a:ext cx="8686800" cy="4926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2664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5213129"/>
            <a:ext cx="8784976" cy="1569660"/>
          </a:xfrm>
          <a:prstGeom prst="rect">
            <a:avLst/>
          </a:prstGeom>
        </p:spPr>
        <p:txBody>
          <a:bodyPr wrap="square">
            <a:spAutoFit/>
          </a:bodyPr>
          <a:lstStyle/>
          <a:p>
            <a:pPr algn="ctr"/>
            <a:r>
              <a:rPr lang="vi-VN" dirty="0">
                <a:solidFill>
                  <a:prstClr val="black"/>
                </a:solidFill>
              </a:rPr>
              <a:t> </a:t>
            </a:r>
            <a:r>
              <a:rPr lang="vi-VN" sz="3200" dirty="0">
                <a:solidFill>
                  <a:prstClr val="white"/>
                </a:solidFill>
                <a:latin typeface="Tahoma" panose="020B0604030504040204" pitchFamily="34" charset="0"/>
                <a:ea typeface="Tahoma" panose="020B0604030504040204" pitchFamily="34" charset="0"/>
                <a:cs typeface="Tahoma" panose="020B0604030504040204" pitchFamily="34" charset="0"/>
              </a:rPr>
              <a:t>Như ông Mô-sê đã giương cao con rắn trong sa mạc, Con Người cũng sẽ phải được giương cao như vậy,</a:t>
            </a:r>
            <a:endParaRPr lang="en-AU" sz="3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pic>
        <p:nvPicPr>
          <p:cNvPr id="1028" name="Picture 4" descr="http://i.vimeocdn.com/video/173701413_96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93658"/>
            <a:ext cx="2935874" cy="35108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5077" y="188640"/>
            <a:ext cx="8712968" cy="1077218"/>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and the Son of Man must be lifted up as Moses lifted up the serpent in the desert, </a:t>
            </a:r>
          </a:p>
        </p:txBody>
      </p:sp>
      <p:pic>
        <p:nvPicPr>
          <p:cNvPr id="1029" name="Picture 5"/>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873002" y="1703494"/>
            <a:ext cx="6242398" cy="3509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2241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6093296"/>
            <a:ext cx="8568952" cy="584775"/>
          </a:xfrm>
          <a:prstGeom prst="rect">
            <a:avLst/>
          </a:prstGeom>
        </p:spPr>
        <p:txBody>
          <a:bodyPr wrap="square">
            <a:spAutoFit/>
          </a:bodyPr>
          <a:lstStyle/>
          <a:p>
            <a:r>
              <a:rPr lang="vi-VN" sz="3200" dirty="0">
                <a:solidFill>
                  <a:prstClr val="white"/>
                </a:solidFill>
                <a:latin typeface="Tahoma" panose="020B0604030504040204" pitchFamily="34" charset="0"/>
                <a:ea typeface="Tahoma" panose="020B0604030504040204" pitchFamily="34" charset="0"/>
                <a:cs typeface="Tahoma" panose="020B0604030504040204" pitchFamily="34" charset="0"/>
              </a:rPr>
              <a:t>để ai tin vào Người thì được sống muôn đời.</a:t>
            </a:r>
            <a:endParaRPr lang="en-AU" sz="3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161764" y="188640"/>
            <a:ext cx="8892480" cy="1077218"/>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so that everyone who believes may have eternal life in him. </a:t>
            </a:r>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23528" y="1278786"/>
            <a:ext cx="8208912" cy="4615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2650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22943" y="3962400"/>
            <a:ext cx="6068888" cy="2554545"/>
          </a:xfrm>
          <a:prstGeom prst="rect">
            <a:avLst/>
          </a:prstGeom>
        </p:spPr>
        <p:txBody>
          <a:bodyPr wrap="square">
            <a:spAutoFit/>
          </a:bodyPr>
          <a:lstStyle/>
          <a:p>
            <a:pPr algn="ctr"/>
            <a:r>
              <a:rPr lang="vi-VN" sz="3200" dirty="0">
                <a:solidFill>
                  <a:prstClr val="white"/>
                </a:solidFill>
                <a:latin typeface="Tahoma" panose="020B0604030504040204" pitchFamily="34" charset="0"/>
                <a:ea typeface="Tahoma" panose="020B0604030504040204" pitchFamily="34" charset="0"/>
                <a:cs typeface="Tahoma" panose="020B0604030504040204" pitchFamily="34" charset="0"/>
              </a:rPr>
              <a:t>Thiên Chúa yêu thế gian đến nỗi đã ban Con Một, để ai tin vào Con của Người thì khỏi phải chết, nhưng được sống muôn đời.</a:t>
            </a:r>
            <a:endParaRPr lang="en-AU" sz="3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79511" y="23210"/>
            <a:ext cx="2591263" cy="6494085"/>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Yes, God loved the world so much that he gave his only Son, so that everyone who believes in him may not be lost but may have eternal life. </a:t>
            </a:r>
          </a:p>
        </p:txBody>
      </p:sp>
      <p:pic>
        <p:nvPicPr>
          <p:cNvPr id="5123"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780714" y="0"/>
            <a:ext cx="6373225" cy="3586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36232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19600" y="3243713"/>
            <a:ext cx="4648201" cy="3539430"/>
          </a:xfrm>
          <a:prstGeom prst="rect">
            <a:avLst/>
          </a:prstGeom>
        </p:spPr>
        <p:txBody>
          <a:bodyPr wrap="square">
            <a:spAutoFit/>
          </a:bodyPr>
          <a:lstStyle/>
          <a:p>
            <a:pPr algn="ctr"/>
            <a:r>
              <a:rPr lang="vi-VN" sz="3200" dirty="0">
                <a:solidFill>
                  <a:prstClr val="white"/>
                </a:solidFill>
                <a:latin typeface="Tahoma" panose="020B0604030504040204" pitchFamily="34" charset="0"/>
                <a:ea typeface="Tahoma" panose="020B0604030504040204" pitchFamily="34" charset="0"/>
                <a:cs typeface="Tahoma" panose="020B0604030504040204" pitchFamily="34" charset="0"/>
              </a:rPr>
              <a:t>Quả vậy, Thiên Chúa sai Con của Người đến thế gian, không phải để lên án thế gian, nhưng là để thế gian, nhờ Con của Người, mà được cứu độ. </a:t>
            </a:r>
            <a:endParaRPr lang="en-AU"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7924" y="0"/>
            <a:ext cx="3232036" cy="4031873"/>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For God sent his Son into the world  not to condemn the world, but so that through him the world might be saved.’ </a:t>
            </a:r>
          </a:p>
        </p:txBody>
      </p:sp>
      <p:pic>
        <p:nvPicPr>
          <p:cNvPr id="7"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489994" y="1606"/>
            <a:ext cx="5660632" cy="3182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24" y="4375708"/>
            <a:ext cx="4419599" cy="2482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7089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00643" y="3962400"/>
            <a:ext cx="5632364" cy="2554545"/>
          </a:xfrm>
          <a:prstGeom prst="rect">
            <a:avLst/>
          </a:prstGeom>
        </p:spPr>
        <p:txBody>
          <a:bodyPr wrap="square">
            <a:spAutoFit/>
          </a:bodyPr>
          <a:lstStyle/>
          <a:p>
            <a:pPr algn="ctr"/>
            <a:r>
              <a:rPr lang="vi-VN" sz="32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vi-VN" sz="3200" dirty="0">
                <a:solidFill>
                  <a:prstClr val="white"/>
                </a:solidFill>
                <a:latin typeface="Tahoma" panose="020B0604030504040204" pitchFamily="34" charset="0"/>
                <a:ea typeface="Tahoma" panose="020B0604030504040204" pitchFamily="34" charset="0"/>
                <a:cs typeface="Tahoma" panose="020B0604030504040204" pitchFamily="34" charset="0"/>
              </a:rPr>
              <a:t>Ai tin vào Con của Người, thì không bị lên án ; nhưng kẻ không tin, thì bị lên án rồi, vì đã không tin vào danh của Con Một Thiên Chúa. </a:t>
            </a:r>
            <a:endParaRPr lang="en-AU" sz="3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5" name="Rectangle 4"/>
          <p:cNvSpPr/>
          <p:nvPr/>
        </p:nvSpPr>
        <p:spPr>
          <a:xfrm>
            <a:off x="101473" y="50788"/>
            <a:ext cx="3175127" cy="6001643"/>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No one who believes in him will be condemned; but whoever refuses to believe is condemned already, because he has refused to believe in the name of God’s only Son. </a:t>
            </a:r>
          </a:p>
        </p:txBody>
      </p:sp>
      <p:pic>
        <p:nvPicPr>
          <p:cNvPr id="4099"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258379" y="8921"/>
            <a:ext cx="5859117" cy="3267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descr="http://www.jerusalemviacrucis.org/images/Cross%20with%20thorns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24330"/>
            <a:ext cx="2088935" cy="3318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3683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167</TotalTime>
  <Words>524</Words>
  <Application>Microsoft Office PowerPoint</Application>
  <PresentationFormat>On-screen Show (4:3)</PresentationFormat>
  <Paragraphs>36</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Hung</dc:creator>
  <cp:lastModifiedBy>An Dang</cp:lastModifiedBy>
  <cp:revision>26</cp:revision>
  <dcterms:created xsi:type="dcterms:W3CDTF">2017-11-07T04:56:14Z</dcterms:created>
  <dcterms:modified xsi:type="dcterms:W3CDTF">2021-03-12T11:09:02Z</dcterms:modified>
</cp:coreProperties>
</file>